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237AF528-B48E-2FD8-8BE3-9E5A14A31558}">
          <p14:sldIdLst>
            <p14:sldId id="256"/>
            <p14:sldId id="257"/>
          </p14:sldIdLst>
        </p14:section>
        <p14:section name="The three tools" id="{4ED4410B-9C1B-74AE-E1DC-853A98618791}">
          <p14:sldIdLst>
            <p14:sldId id="258"/>
            <p14:sldId id="259"/>
            <p14:sldId id="260"/>
          </p14:sldIdLst>
        </p14:section>
        <p14:section name="Comparison" id="{5EDDB7B5-E739-E725-0AC3-D324D86A5F9E}">
          <p14:sldIdLst>
            <p14:sldId id="261"/>
          </p14:sldIdLst>
        </p14:section>
        <p14:section name="Default-1" id="{1DC83914-D55F-526D-A9CB-4455320851E8}">
          <p14:sldIdLst>
            <p14:sldId id="262"/>
          </p14:sldIdLst>
        </p14:section>
        <p14:section name="Why Gloctes" id="{155E0923-7977-5C6F-AE12-00F461BA4D2D}">
          <p14:sldIdLst>
            <p14:sldId id="263"/>
            <p14:sldId id="264"/>
            <p14:sldId id="265"/>
            <p14:sldId id="266"/>
          </p14:sldIdLst>
        </p14:section>
        <p14:section name="Choosing" id="{C4279F6F-FDB7-9146-4E16-E6C4E5F7FBE3}">
          <p14:sldIdLst>
            <p14:sldId id="267"/>
          </p14:sldIdLst>
        </p14:section>
        <p14:section name="Default-2" id="{CECD0FAD-BB2C-4D49-AB96-F2DE129DD20B}">
          <p14:sldIdLst>
            <p14:sldId id="268"/>
          </p14:sldIdLst>
        </p14:section>
        <p14:section name="Close" id="{B2CE7674-6B4B-88D5-6D82-5AFD0A589FE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3" d="100"/>
          <a:sy n="163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353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4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286000"/>
            <a:ext cx="105156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41248" y="3977640"/>
            <a:ext cx="100584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E7E9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548640"/>
            <a:ext cx="10515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E7E9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C8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Gloctes Project Management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E7E9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41248" y="16002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PROJECT CONTROLS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286000"/>
            <a:ext cx="10515600" cy="16459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Gloctes vs Primavera P6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 Microsoft Project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41248" y="397764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 power — delivered as an integrated construction platform.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41248" y="5806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EA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Gloctes Project Management  ·  2026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E7E9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tools, three philosophies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3520440" cy="4297680"/>
          </a:xfrm>
          <a:prstGeom prst="roundRect">
            <a:avLst>
              <a:gd name="adj" fmla="val 2078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73736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P6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783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Primavera P6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42032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SCHEDULING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971800"/>
            <a:ext cx="2999232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Oracle's portfolio-grade CPM engine. Built for very large programs — deep, powerful, specialist, and costly.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15968" y="1417320"/>
            <a:ext cx="3520440" cy="4297680"/>
          </a:xfrm>
          <a:prstGeom prst="roundRect">
            <a:avLst>
              <a:gd name="adj" fmla="val 2078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90288" y="1737360"/>
            <a:ext cx="640080" cy="640080"/>
          </a:xfrm>
          <a:prstGeom prst="ellipse">
            <a:avLst/>
          </a:prstGeom>
          <a:solidFill>
            <a:srgbClr val="5B6B7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90288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367528" y="1783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Project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90288" y="2542032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SCHEDULING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590288" y="2971800"/>
            <a:ext cx="2999232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familiar single-project planner of the Office world. Flexible Gantt, quick to start, widely known.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083296" y="1417320"/>
            <a:ext cx="3520440" cy="4297680"/>
          </a:xfrm>
          <a:prstGeom prst="roundRect">
            <a:avLst>
              <a:gd name="adj" fmla="val 2078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357616" y="1737360"/>
            <a:ext cx="640080" cy="640080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357616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134856" y="1783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Gloctes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8357616" y="2542032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DELIVERY PLATFORM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2971800"/>
            <a:ext cx="2999232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P6-grade CPM plus cost, field and invoicing in one construction-built system — online or offline.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89788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E55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P6 and MS Project are scheduling tools. Gloctes is the platform that also runs what happens after the schedule.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Primavera P6 — the enterprise standard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744200" y="457200"/>
            <a:ext cx="658368" cy="65836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744200" y="4572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P6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owners, PMCs and mega-programs that live and breathe schedule.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486400" cy="4480560"/>
          </a:xfrm>
          <a:prstGeom prst="roundRect">
            <a:avLst>
              <a:gd name="adj" fmla="val 1633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68680" y="18745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286000"/>
            <a:ext cx="489204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Multi-project &amp; portfolio control (EPS) at massive scale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resource &amp; role libraries, resource leveling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Baselines as full, versioned project snapshots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calendars, codes, and enterprise reporting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risk analysis and what-if scenarios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63640" y="1645920"/>
            <a:ext cx="5349240" cy="4480560"/>
          </a:xfrm>
          <a:prstGeom prst="roundRect">
            <a:avLst>
              <a:gd name="adj" fmla="val 1633"/>
            </a:avLst>
          </a:prstGeom>
          <a:solidFill>
            <a:srgbClr val="F7EEF0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583680" y="18745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B0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WATCH-OUTS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286000"/>
            <a:ext cx="475488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licence cost and heavy IT / admin footprint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Steep learning curve — needs trained planners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Schedule-only: no cost ledger, field data or invoicing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Overkill for a single contractor or a single site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Project — the familiar planner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744200" y="457200"/>
            <a:ext cx="658368" cy="658368"/>
          </a:xfrm>
          <a:prstGeom prst="ellipse">
            <a:avLst/>
          </a:prstGeom>
          <a:solidFill>
            <a:srgbClr val="5B6B7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744200" y="4572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quick single-project plans in an Office-centric team.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486400" cy="4480560"/>
          </a:xfrm>
          <a:prstGeom prst="roundRect">
            <a:avLst>
              <a:gd name="adj" fmla="val 1633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68680" y="18745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286000"/>
            <a:ext cx="489204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Familiar Office-style interface, fast to pick up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Gantt and task management for one project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assignment and leveling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with Project Online, Teams &amp; SharePoint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barrier to entry for ad-hoc planning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63640" y="1645920"/>
            <a:ext cx="5349240" cy="4480560"/>
          </a:xfrm>
          <a:prstGeom prst="roundRect">
            <a:avLst>
              <a:gd name="adj" fmla="val 1633"/>
            </a:avLst>
          </a:prstGeom>
          <a:solidFill>
            <a:srgbClr val="F7EEF0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583680" y="18745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B0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WATCH-OUTS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286000"/>
            <a:ext cx="475488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for large multi-project portfolios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construction workflows (BOQ, EOT, certificates)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Schedule-only: stops at the Gantt chart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Per-user subscriptions add up across a team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Gloctes — a P6-grade schedule, built for the site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744200" y="457200"/>
            <a:ext cx="658368" cy="658368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744200" y="4572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E55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nine-tab P6-style Schedule, CPM &amp; Gantt workspace — with a true multi-relationship critical-path engine underneath.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2020824"/>
            <a:ext cx="438912" cy="438912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49808" y="20208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830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 &amp; Gantt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315968" y="178308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17136" y="2020824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17136" y="20208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093208" y="17830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083296" y="178308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84464" y="2020824"/>
            <a:ext cx="438912" cy="438912"/>
          </a:xfrm>
          <a:prstGeom prst="ellipse">
            <a:avLst/>
          </a:prstGeom>
          <a:solidFill>
            <a:srgbClr val="1E335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84464" y="20208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860536" y="17830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Calendars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548640" y="2862072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49808" y="3099816"/>
            <a:ext cx="438912" cy="438912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49808" y="30998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25880" y="2862072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Baselines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4315968" y="2862072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517136" y="3099816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517136" y="30998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093208" y="2862072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Delays / EOT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8083296" y="2862072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284464" y="3099816"/>
            <a:ext cx="438912" cy="438912"/>
          </a:xfrm>
          <a:prstGeom prst="ellipse">
            <a:avLst/>
          </a:prstGeom>
          <a:solidFill>
            <a:srgbClr val="1E3350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284464" y="30998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8860536" y="2862072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Path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548640" y="3941064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49808" y="4178808"/>
            <a:ext cx="438912" cy="438912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749808" y="4178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1325880" y="3941064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CPM Network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4315968" y="3941064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517136" y="4178808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4517136" y="4178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5093208" y="3941064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</a:t>
            </a:r>
            <a:endParaRPr lang="en-US" sz="1450" dirty="0"/>
          </a:p>
        </p:txBody>
      </p:sp>
      <p:sp>
        <p:nvSpPr>
          <p:cNvPr id="38" name="Shape 36"/>
          <p:cNvSpPr/>
          <p:nvPr/>
        </p:nvSpPr>
        <p:spPr>
          <a:xfrm>
            <a:off x="8083296" y="3941064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8284464" y="4178808"/>
            <a:ext cx="438912" cy="438912"/>
          </a:xfrm>
          <a:prstGeom prst="ellipse">
            <a:avLst/>
          </a:prstGeom>
          <a:solidFill>
            <a:srgbClr val="1E3350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8284464" y="4178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500" dirty="0"/>
          </a:p>
        </p:txBody>
      </p:sp>
      <p:sp>
        <p:nvSpPr>
          <p:cNvPr id="41" name="Text 39"/>
          <p:cNvSpPr txBox="1"/>
          <p:nvPr/>
        </p:nvSpPr>
        <p:spPr>
          <a:xfrm>
            <a:off x="8860536" y="3941064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Milestones</a:t>
            </a:r>
            <a:endParaRPr lang="en-US" sz="145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hood: FS / SS / FF / SF links with lag · working-day float &amp; true critical path · earned value (CPI / SPI / EAC) · WBS ↔ BOQ ↔ schedule two-way build.</a:t>
            </a:r>
            <a:endParaRPr lang="en-US" sz="130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Scheduling capability, side by side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64240" cy="4425696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Capability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3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Primavera P6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3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 Project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3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Gloctes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3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Multi-relationship CPM + float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 path &amp; CPM network view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98A1E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Calendars + holiday exceptions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Resource &amp; cost loading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Delays / EOT (Time-Impact Analysis)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98A1E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7C8A9A"/>
                          </a:solidFill>
                        </a:rPr>
                        <a:t>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Earned value (CPI / SPI / EAC)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98A1E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7C8A9A"/>
                          </a:solidFill>
                        </a:rPr>
                        <a:t>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BOQ, quantities &amp; site progress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7C8A9A"/>
                          </a:solidFill>
                        </a:rPr>
                        <a:t>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7C8A9A"/>
                          </a:solidFill>
                        </a:rPr>
                        <a:t>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 payment certificates from the field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7C8A9A"/>
                          </a:solidFill>
                        </a:rPr>
                        <a:t>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7C8A9A"/>
                          </a:solidFill>
                        </a:rPr>
                        <a:t>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P6 .xer / MS Project .xml / Excel interchange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</a:rPr>
                        <a:t>✓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943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native    ◐ partial / add-on    – not available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9E55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Gloctes imports &amp; exports P6 / MSP — so it fits your ecosystem, not the other way round.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5486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schedule tool stops at the schedule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50876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P6 and MS Project plan the work. Gloctes also measures it, values it, and invoices it — one connected chain.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26517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1E3350"/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834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33375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CPM schedule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WBS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127248" y="3310128"/>
            <a:ext cx="402336" cy="411480"/>
          </a:xfrm>
          <a:prstGeom prst="rightArrow">
            <a:avLst/>
          </a:prstGeom>
          <a:solidFill>
            <a:srgbClr val="C2703D"/>
          </a:solidFill>
          <a:ln/>
        </p:spPr>
      </p:sp>
      <p:sp>
        <p:nvSpPr>
          <p:cNvPr id="8" name="Shape 6"/>
          <p:cNvSpPr/>
          <p:nvPr/>
        </p:nvSpPr>
        <p:spPr>
          <a:xfrm>
            <a:off x="3566160" y="26517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1E3350"/>
          </a:solidFill>
          <a:ln w="19050">
            <a:solidFill>
              <a:srgbClr val="C2703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66160" y="2834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27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703320" y="33375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progress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field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870448" y="3310128"/>
            <a:ext cx="402336" cy="411480"/>
          </a:xfrm>
          <a:prstGeom prst="rightArrow">
            <a:avLst/>
          </a:prstGeom>
          <a:solidFill>
            <a:srgbClr val="C2703D"/>
          </a:solidFill>
          <a:ln/>
        </p:spPr>
      </p:sp>
      <p:sp>
        <p:nvSpPr>
          <p:cNvPr id="12" name="Shape 10"/>
          <p:cNvSpPr/>
          <p:nvPr/>
        </p:nvSpPr>
        <p:spPr>
          <a:xfrm>
            <a:off x="6309360" y="26517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1E3350"/>
          </a:solidFill>
          <a:ln w="19050">
            <a:solidFill>
              <a:srgbClr val="3E8E7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09360" y="2834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E8E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33375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BOQ &amp; earned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613648" y="3310128"/>
            <a:ext cx="402336" cy="411480"/>
          </a:xfrm>
          <a:prstGeom prst="rightArrow">
            <a:avLst/>
          </a:prstGeom>
          <a:solidFill>
            <a:srgbClr val="C2703D"/>
          </a:solidFill>
          <a:ln/>
        </p:spPr>
      </p:sp>
      <p:sp>
        <p:nvSpPr>
          <p:cNvPr id="16" name="Shape 14"/>
          <p:cNvSpPr/>
          <p:nvPr/>
        </p:nvSpPr>
        <p:spPr>
          <a:xfrm>
            <a:off x="9052560" y="26517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1E3350"/>
          </a:solidFill>
          <a:ln w="19050">
            <a:solidFill>
              <a:srgbClr val="C98A1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52560" y="2834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8A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INVOICE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9189720" y="33375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payment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37760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9FB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P6 / MS Project live only in the first box. Everything to the right is where projects actually make or lose money — and where Gloctes works.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E7E9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platform, end to end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 contractor needs to control a project — in a single, permission-gated system.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7452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C2703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8745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737360" y="16459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Schedule, CPM &amp; Gantt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15968" y="164592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44568" y="187452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44568" y="18745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5504688" y="16459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BOQ &amp; Quantities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83296" y="164592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311896" y="187452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3E8E7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311896" y="18745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9272016" y="16459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Progress (mobile DPR)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310896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333756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1E335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3337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737360" y="3108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Control &amp; EVM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4315968" y="310896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44568" y="333756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C98A1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544568" y="3337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5504688" y="3108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Certificates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8083296" y="310896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311896" y="333756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C2703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311896" y="3337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9272016" y="3108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Orders &amp; EOT</a:t>
            </a:r>
            <a:endParaRPr lang="en-US" sz="1450" dirty="0"/>
          </a:p>
        </p:txBody>
      </p:sp>
      <p:sp>
        <p:nvSpPr>
          <p:cNvPr id="28" name="Shape 26"/>
          <p:cNvSpPr/>
          <p:nvPr/>
        </p:nvSpPr>
        <p:spPr>
          <a:xfrm>
            <a:off x="548640" y="457200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77240" y="480060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1C729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77240" y="4800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1737360" y="457200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&amp; Subcontracts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4315968" y="457200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544568" y="480060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3E8E7E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4544568" y="4800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000" dirty="0"/>
          </a:p>
        </p:txBody>
      </p:sp>
      <p:sp>
        <p:nvSpPr>
          <p:cNvPr id="35" name="Text 33"/>
          <p:cNvSpPr txBox="1"/>
          <p:nvPr/>
        </p:nvSpPr>
        <p:spPr>
          <a:xfrm>
            <a:off x="5504688" y="457200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HSE, Quality &amp; Inspections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8083296" y="4572000"/>
            <a:ext cx="3520440" cy="1280160"/>
          </a:xfrm>
          <a:prstGeom prst="roundRect">
            <a:avLst>
              <a:gd name="adj" fmla="val 5714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311896" y="4800600"/>
            <a:ext cx="822960" cy="822960"/>
          </a:xfrm>
          <a:prstGeom prst="roundRect">
            <a:avLst>
              <a:gd name="adj" fmla="val 6667"/>
            </a:avLst>
          </a:prstGeom>
          <a:solidFill>
            <a:srgbClr val="1E3350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311896" y="4800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000" dirty="0"/>
          </a:p>
        </p:txBody>
      </p:sp>
      <p:sp>
        <p:nvSpPr>
          <p:cNvPr id="39" name="Text 37"/>
          <p:cNvSpPr txBox="1"/>
          <p:nvPr/>
        </p:nvSpPr>
        <p:spPr>
          <a:xfrm>
            <a:off x="9272016" y="457200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&amp; Business Review</a:t>
            </a:r>
            <a:endParaRPr lang="en-US" sz="145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Plays nicely with P6 and MS Project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Gloctes now imports from and exports to the formats your partners already use — so moving a schedule never means re-typing it.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93852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Primavera P6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957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two-way  ·  .xer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15968" y="182880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590288" y="193852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MS Project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590288" y="23957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two-way  ·  .xml (MSPDI)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83296" y="182880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357616" y="193852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Excel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357616" y="23957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3E8E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two-way  ·  .xlsx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2918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Attributes that travel both ways: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5760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Links &amp; logic (FS / SS / FF / SF + lag)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WBS hierarchy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Milestones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Calendars + holidays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Resources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Baselines (MS Project)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Critical path &amp; float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2433"/>
                </a:solidFill>
              </a:rPr>
              <a:t>Progress &amp; dates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309360" y="3657600"/>
            <a:ext cx="5303520" cy="2286000"/>
          </a:xfrm>
          <a:prstGeom prst="roundRect">
            <a:avLst>
              <a:gd name="adj" fmla="val 3200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583680" y="384048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E55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420624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to a client on P6. Receive a consultant's MS Project plan. Hand finance an Excel export. Gloctes stays the single source of truth — and no one loses a day re-keying a programme.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Gloctes wins for construction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04672" y="1801368"/>
            <a:ext cx="640080" cy="640080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04672" y="18013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58191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Field-to-finance in one flow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1645920" y="198424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daily reports feed BOQ quantities and auto-build the payment certificate — no re-entry.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72200" y="1417320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28232" y="1801368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28232" y="18013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7269480" y="158191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Construction-native by design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7269480" y="198424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EOT / Time-Impact Analysis, retention, liquidated damages, BOQ reconciliation — built in, not bolted on.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2990088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04672" y="3374136"/>
            <a:ext cx="640080" cy="640080"/>
          </a:xfrm>
          <a:prstGeom prst="ellipse">
            <a:avLst/>
          </a:prstGeom>
          <a:solidFill>
            <a:srgbClr val="3E8E7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04672" y="337413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31546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 your data, work offline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1645920" y="3557016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Solo runs on one PC; Server runs across a LAN. Your data stays on your machine — no cloud dependency.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72200" y="2990088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28232" y="3374136"/>
            <a:ext cx="640080" cy="640080"/>
          </a:xfrm>
          <a:prstGeom prst="ellipse">
            <a:avLst/>
          </a:prstGeom>
          <a:solidFill>
            <a:srgbClr val="C98A1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28232" y="337413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269480" y="31546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Lower total cost of ownership</a:t>
            </a:r>
            <a:endParaRPr lang="en-US" sz="1550" dirty="0"/>
          </a:p>
        </p:txBody>
      </p:sp>
      <p:sp>
        <p:nvSpPr>
          <p:cNvPr id="22" name="Text 20"/>
          <p:cNvSpPr txBox="1"/>
          <p:nvPr/>
        </p:nvSpPr>
        <p:spPr>
          <a:xfrm>
            <a:off x="7269480" y="3557016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owned licence for the whole team vs stacking per-seat enterprise subscriptions.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4562856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04672" y="4946904"/>
            <a:ext cx="640080" cy="640080"/>
          </a:xfrm>
          <a:prstGeom prst="ellipse">
            <a:avLst/>
          </a:prstGeom>
          <a:solidFill>
            <a:srgbClr val="1E335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04672" y="49469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645920" y="4727448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Bilingual &amp; regional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1645920" y="5129784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/ French throughout, built for Global project delivery.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172200" y="4562856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28232" y="4946904"/>
            <a:ext cx="640080" cy="640080"/>
          </a:xfrm>
          <a:prstGeom prst="ellipse">
            <a:avLst/>
          </a:prstGeom>
          <a:solidFill>
            <a:srgbClr val="C2703D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428232" y="49469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7269480" y="4727448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Interoperable, not isolated</a:t>
            </a:r>
            <a:endParaRPr lang="en-US" sz="1550" dirty="0"/>
          </a:p>
        </p:txBody>
      </p:sp>
      <p:sp>
        <p:nvSpPr>
          <p:cNvPr id="32" name="Text 30"/>
          <p:cNvSpPr txBox="1"/>
          <p:nvPr/>
        </p:nvSpPr>
        <p:spPr>
          <a:xfrm>
            <a:off x="7269480" y="5129784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Two-way P6 / MS Project / Excel exchange means you keep every existing partner workflow.</a:t>
            </a:r>
            <a:endParaRPr lang="en-US" sz="12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Deployment &amp; licensing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20440" cy="3291840"/>
          </a:xfrm>
          <a:prstGeom prst="roundRect">
            <a:avLst>
              <a:gd name="adj" fmla="val 2222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828800"/>
            <a:ext cx="2971800" cy="685800"/>
          </a:xfrm>
          <a:prstGeom prst="roundRect">
            <a:avLst>
              <a:gd name="adj" fmla="val 8000"/>
            </a:avLst>
          </a:prstGeom>
          <a:solidFill>
            <a:srgbClr val="C2703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Solo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97480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COMPUTER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41248" y="3108960"/>
            <a:ext cx="2926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SQLite workspace, fully offline. Ideal for one planner or a small site office.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15968" y="1554480"/>
            <a:ext cx="3520440" cy="3291840"/>
          </a:xfrm>
          <a:prstGeom prst="roundRect">
            <a:avLst>
              <a:gd name="adj" fmla="val 2222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90288" y="1828800"/>
            <a:ext cx="2971800" cy="6858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90288" y="182880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Server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590288" y="2697480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 / MULTI-USER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608576" y="3108960"/>
            <a:ext cx="2926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PostgreSQL across the team on your own network — no internet required.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83296" y="1554480"/>
            <a:ext cx="3520440" cy="3291840"/>
          </a:xfrm>
          <a:prstGeom prst="roundRect">
            <a:avLst>
              <a:gd name="adj" fmla="val 2222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357616" y="1828800"/>
            <a:ext cx="2971800" cy="685800"/>
          </a:xfrm>
          <a:prstGeom prst="roundRect">
            <a:avLst>
              <a:gd name="adj" fmla="val 8000"/>
            </a:avLst>
          </a:prstGeom>
          <a:solidFill>
            <a:srgbClr val="3E8E7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357616" y="182880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Console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8357616" y="2697480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3E8E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3108960"/>
            <a:ext cx="2926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5B6B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installer downloads, and in-place updates that never touch your data.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9E55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install over the previous version with no uninstall and no data loss — your workspace lives outside the app folder.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4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to use which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755648"/>
            <a:ext cx="2377440" cy="777240"/>
          </a:xfrm>
          <a:prstGeom prst="roundRect">
            <a:avLst>
              <a:gd name="adj" fmla="val 7059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755648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Primavera P6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3474720" y="146304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Multi-billion portfolios and owner / PMC enterprise mandates with dedicated planning teams.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3035808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EEF2F8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22960" y="3328416"/>
            <a:ext cx="2377440" cy="777240"/>
          </a:xfrm>
          <a:prstGeom prst="roundRect">
            <a:avLst>
              <a:gd name="adj" fmla="val 7059"/>
            </a:avLst>
          </a:prstGeom>
          <a:solidFill>
            <a:srgbClr val="5B6B7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3328416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MS Project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3035808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single-project plans inside an Office-centric team that needs nothing beyond a Gantt.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4608576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FBF2EA"/>
          </a:solidFill>
          <a:ln w="12700">
            <a:solidFill>
              <a:srgbClr val="D4DCE6"/>
            </a:solidFill>
            <a:prstDash val="solid"/>
          </a:ln>
          <a:effectLst>
            <a:outerShdw blurRad="76200" dist="25400" dir="5400000" algn="bl" rotWithShape="0">
              <a:srgbClr val="9FB0C0">
                <a:alpha val="3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2960" y="4901184"/>
            <a:ext cx="2377440" cy="777240"/>
          </a:xfrm>
          <a:prstGeom prst="roundRect">
            <a:avLst>
              <a:gd name="adj" fmla="val 7059"/>
            </a:avLst>
          </a:prstGeom>
          <a:solidFill>
            <a:srgbClr val="C2703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4901184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Gloctes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4608576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Contractors &amp; PMCs who must plan, execute, measure AND invoice construction — in one system, on any budget, online or off.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C8A9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like P6.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 like no one else.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41248" y="4114800"/>
            <a:ext cx="10241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Gloctes brings enterprise-grade scheduling and the whole delivery chain — field, cost and invoicing — into one construction platform that talks to P6 and MS Project.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41248" y="57607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27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Gloctes Project Management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5486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E7E9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octes">
  <a:themeElements>
    <a:clrScheme name="Gloctes">
      <a:dk1>
        <a:srgbClr val="1A2433"/>
      </a:dk1>
      <a:lt1>
        <a:srgbClr val="FFFFFF"/>
      </a:lt1>
      <a:dk2>
        <a:srgbClr val="14233B"/>
      </a:dk2>
      <a:lt2>
        <a:srgbClr val="EEF2F8"/>
      </a:lt2>
      <a:accent1>
        <a:srgbClr val="C2703D"/>
      </a:accent1>
      <a:accent2>
        <a:srgbClr val="1C7293"/>
      </a:accent2>
      <a:accent3>
        <a:srgbClr val="2E7D32"/>
      </a:accent3>
      <a:accent4>
        <a:srgbClr val="C98A1E"/>
      </a:accent4>
      <a:accent5>
        <a:srgbClr val="1C7293"/>
      </a:accent5>
      <a:accent6>
        <a:srgbClr val="7C8A9A"/>
      </a:accent6>
      <a:hlink>
        <a:srgbClr val="1C7293"/>
      </a:hlink>
      <a:folHlink>
        <a:srgbClr val="C2703D"/>
      </a:folHlink>
    </a:clrScheme>
    <a:fontScheme name="Glocte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1143</Words>
  <Application>Microsoft Office PowerPoint</Application>
  <PresentationFormat>Widescreen</PresentationFormat>
  <Paragraphs>237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Gloctes</vt:lpstr>
      <vt:lpstr>Gloctes vs Primavera P6 vs Microsoft Project</vt:lpstr>
      <vt:lpstr>Three tools, three philosophies</vt:lpstr>
      <vt:lpstr>Primavera P6 — the enterprise standard</vt:lpstr>
      <vt:lpstr>Microsoft Project — the familiar planner</vt:lpstr>
      <vt:lpstr>Gloctes — a P6-grade schedule, built for the site</vt:lpstr>
      <vt:lpstr>Scheduling capability, side by side</vt:lpstr>
      <vt:lpstr>A schedule tool stops at the schedule</vt:lpstr>
      <vt:lpstr>One platform, end to end</vt:lpstr>
      <vt:lpstr>Plays nicely with P6 and MS Project</vt:lpstr>
      <vt:lpstr>Why Gloctes wins for construction</vt:lpstr>
      <vt:lpstr>Deployment &amp; licensing</vt:lpstr>
      <vt:lpstr>When to use which</vt:lpstr>
      <vt:lpstr>PowerPoint Presentation</vt:lpstr>
    </vt:vector>
  </TitlesOfParts>
  <Company>Gloctes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Gloctes vs Primavera P6 vs Microsoft Project</dc:title>
  <dc:subject>PptxGenJS Presentation</dc:subject>
  <dc:creator>Gloctes</dc:creator>
  <cp:lastModifiedBy>Derrick Nkwain</cp:lastModifiedBy>
  <cp:revision>2</cp:revision>
  <dcterms:created xsi:type="dcterms:W3CDTF">2026-10-02T14:48:12Z</dcterms:created>
  <dcterms:modified xsi:type="dcterms:W3CDTF">2026-10-02T15:09:17Z</dcterms:modified>
</cp:coreProperties>
</file>